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57" r:id="rId3"/>
    <p:sldId id="288" r:id="rId4"/>
    <p:sldId id="259" r:id="rId5"/>
    <p:sldId id="287" r:id="rId6"/>
    <p:sldId id="261" r:id="rId7"/>
    <p:sldId id="296" r:id="rId8"/>
    <p:sldId id="280" r:id="rId9"/>
    <p:sldId id="281" r:id="rId10"/>
    <p:sldId id="282" r:id="rId11"/>
    <p:sldId id="285" r:id="rId12"/>
    <p:sldId id="286" r:id="rId13"/>
    <p:sldId id="295" r:id="rId14"/>
    <p:sldId id="275" r:id="rId15"/>
    <p:sldId id="293" r:id="rId16"/>
    <p:sldId id="294" r:id="rId17"/>
    <p:sldId id="277" r:id="rId18"/>
    <p:sldId id="290" r:id="rId19"/>
    <p:sldId id="291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4591" autoAdjust="0"/>
  </p:normalViewPr>
  <p:slideViewPr>
    <p:cSldViewPr>
      <p:cViewPr varScale="1">
        <p:scale>
          <a:sx n="102" d="100"/>
          <a:sy n="102" d="100"/>
        </p:scale>
        <p:origin x="-2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1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C5268-32DC-4C28-B655-3046C17D29B2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6C9A5-CE05-446C-8EB4-D58619B7213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3315B0-0253-418D-B8B6-6195A61C611E}" type="datetimeFigureOut">
              <a:rPr lang="ko-KR" altLang="en-US" smtClean="0"/>
              <a:pPr/>
              <a:t>2011-05-30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B2AE28-C5F6-480D-90EB-B9841EFAE5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99592" y="1340768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바닥재와 우리 생활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063280" y="4365104"/>
            <a:ext cx="6080720" cy="1270992"/>
          </a:xfrm>
        </p:spPr>
        <p:txBody>
          <a:bodyPr/>
          <a:lstStyle/>
          <a:p>
            <a:pPr algn="r"/>
            <a:r>
              <a:rPr lang="en-US" altLang="ko-KR" dirty="0" smtClean="0"/>
              <a:t>6</a:t>
            </a:r>
            <a:r>
              <a:rPr lang="ko-KR" altLang="en-US" dirty="0" smtClean="0"/>
              <a:t>조 </a:t>
            </a:r>
            <a:endParaRPr lang="en-US" altLang="ko-KR" dirty="0" smtClean="0"/>
          </a:p>
          <a:p>
            <a:pPr algn="r"/>
            <a:r>
              <a:rPr lang="ko-KR" altLang="en-US" dirty="0" smtClean="0"/>
              <a:t>이시영  신민석  </a:t>
            </a:r>
            <a:r>
              <a:rPr lang="ko-KR" altLang="en-US" dirty="0" err="1" smtClean="0"/>
              <a:t>서동교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b="1" dirty="0" err="1" smtClean="0"/>
              <a:t>강마루란</a:t>
            </a:r>
            <a:r>
              <a:rPr lang="en-US" altLang="ko-KR" b="1" dirty="0" smtClean="0"/>
              <a:t>?</a:t>
            </a:r>
          </a:p>
          <a:p>
            <a:pPr lvl="1"/>
            <a:r>
              <a:rPr lang="ko-KR" altLang="en-US" sz="2000" dirty="0" smtClean="0"/>
              <a:t>온돌마루와 강화마루의 장점만을 차용한 새로운 마루로 온돌마루의 </a:t>
            </a:r>
            <a:r>
              <a:rPr lang="ko-KR" altLang="en-US" sz="2000" dirty="0" err="1" smtClean="0"/>
              <a:t>합판부</a:t>
            </a:r>
            <a:r>
              <a:rPr lang="ko-KR" altLang="en-US" sz="2000" dirty="0" smtClean="0"/>
              <a:t> 제조과정과 같고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강화마루와 같이 화학 </a:t>
            </a:r>
            <a:r>
              <a:rPr lang="ko-KR" altLang="en-US" sz="2000" dirty="0" err="1" smtClean="0"/>
              <a:t>멜라민</a:t>
            </a:r>
            <a:r>
              <a:rPr lang="ko-KR" altLang="en-US" sz="2000" dirty="0" smtClean="0"/>
              <a:t> 필름을 입혀 만든 바닥재</a:t>
            </a:r>
            <a:r>
              <a:rPr lang="en-US" altLang="ko-KR" sz="2000" dirty="0" smtClean="0"/>
              <a:t>.</a:t>
            </a:r>
            <a:br>
              <a:rPr lang="en-US" altLang="ko-KR" sz="2000" dirty="0" smtClean="0"/>
            </a:br>
            <a:endParaRPr lang="en-US" altLang="ko-KR" sz="1000" dirty="0" smtClean="0"/>
          </a:p>
          <a:p>
            <a:r>
              <a:rPr lang="ko-KR" altLang="en-US" b="1" dirty="0" smtClean="0"/>
              <a:t>제조방법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합판마루</a:t>
            </a:r>
            <a:r>
              <a:rPr lang="en-US" altLang="ko-KR" sz="2100" dirty="0" smtClean="0"/>
              <a:t>(</a:t>
            </a:r>
            <a:r>
              <a:rPr lang="ko-KR" altLang="en-US" sz="2100" dirty="0" smtClean="0"/>
              <a:t>일반</a:t>
            </a:r>
            <a:r>
              <a:rPr lang="en-US" altLang="ko-KR" sz="2100" dirty="0" smtClean="0"/>
              <a:t>)</a:t>
            </a:r>
            <a:r>
              <a:rPr lang="ko-KR" altLang="en-US" sz="2100" dirty="0" smtClean="0"/>
              <a:t>의 합판부 제조과정은 같으나 그 위에 강화마루 제조 시 사용되는 원목 무늬를 인쇄한 종이를 붙인 후 화학 </a:t>
            </a:r>
            <a:r>
              <a:rPr lang="ko-KR" altLang="en-US" sz="2100" dirty="0" err="1" smtClean="0"/>
              <a:t>멜라민</a:t>
            </a:r>
            <a:r>
              <a:rPr lang="ko-KR" altLang="en-US" sz="2100" dirty="0" smtClean="0"/>
              <a:t> 수지를 입혀 </a:t>
            </a:r>
            <a:r>
              <a:rPr lang="ko-KR" altLang="en-US" sz="2100" dirty="0" err="1" smtClean="0"/>
              <a:t>만듬</a:t>
            </a:r>
            <a:r>
              <a:rPr lang="en-US" altLang="ko-KR" sz="2100" dirty="0" smtClean="0"/>
              <a:t>.</a:t>
            </a:r>
            <a:endParaRPr lang="en-US" altLang="ko-KR" sz="2100" dirty="0" smtClean="0"/>
          </a:p>
          <a:p>
            <a:pPr lvl="1"/>
            <a:endParaRPr lang="ko-KR" altLang="en-US" sz="1000" dirty="0" smtClean="0"/>
          </a:p>
          <a:p>
            <a:r>
              <a:rPr lang="ko-KR" altLang="en-US" b="1" dirty="0" smtClean="0"/>
              <a:t>시공방법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시공 바닥면에 접착제를 도포하고 그 위에 마루를 결합하여 부착 시공</a:t>
            </a:r>
            <a:r>
              <a:rPr lang="en-US" altLang="ko-KR" sz="2100" dirty="0" smtClean="0"/>
              <a:t>.</a:t>
            </a:r>
            <a:endParaRPr lang="ko-KR" altLang="en-US" sz="2100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마루판의 종류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강마루</a:t>
            </a:r>
            <a:r>
              <a:rPr lang="en-US" altLang="ko-KR" dirty="0" smtClean="0"/>
              <a:t>(</a:t>
            </a:r>
            <a:r>
              <a:rPr lang="ko-KR" altLang="en-US" dirty="0" smtClean="0"/>
              <a:t>합판마루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83568" y="3068960"/>
            <a:ext cx="8251597" cy="30963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 smtClean="0"/>
              <a:t>대나무마루란</a:t>
            </a:r>
            <a:r>
              <a:rPr lang="en-US" altLang="ko-KR" b="1" dirty="0" smtClean="0"/>
              <a:t>?</a:t>
            </a:r>
          </a:p>
          <a:p>
            <a:pPr lvl="1"/>
            <a:r>
              <a:rPr lang="ko-KR" altLang="en-US" sz="2100" dirty="0" smtClean="0"/>
              <a:t>보통 그 직경이 </a:t>
            </a:r>
            <a:r>
              <a:rPr lang="en-US" altLang="ko-KR" sz="2100" dirty="0" smtClean="0"/>
              <a:t>12~16 cm</a:t>
            </a:r>
            <a:r>
              <a:rPr lang="ko-KR" altLang="en-US" sz="2100" dirty="0" smtClean="0"/>
              <a:t>이상</a:t>
            </a:r>
            <a:r>
              <a:rPr lang="en-US" altLang="ko-KR" sz="2100" dirty="0" smtClean="0"/>
              <a:t>, </a:t>
            </a:r>
            <a:r>
              <a:rPr lang="ko-KR" altLang="en-US" sz="2100" dirty="0" smtClean="0"/>
              <a:t>굵은 대나무들을 벌목하여  굵은 대나무 중에서도 </a:t>
            </a:r>
            <a:r>
              <a:rPr lang="ko-KR" altLang="en-US" sz="2100" dirty="0" err="1" smtClean="0"/>
              <a:t>아랫쪽</a:t>
            </a:r>
            <a:r>
              <a:rPr lang="ko-KR" altLang="en-US" sz="2100" dirty="0" smtClean="0"/>
              <a:t> 굵은 부분으로 </a:t>
            </a:r>
            <a:r>
              <a:rPr lang="ko-KR" altLang="en-US" sz="2100" dirty="0" smtClean="0"/>
              <a:t>만든 바닥재</a:t>
            </a:r>
            <a:r>
              <a:rPr lang="en-US" altLang="ko-KR" sz="21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/>
              <a:t>제조방법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천연 대나무를 쪼개어 두께 </a:t>
            </a:r>
            <a:r>
              <a:rPr lang="en-US" altLang="ko-KR" sz="2100" dirty="0" smtClean="0"/>
              <a:t>3mm</a:t>
            </a:r>
            <a:r>
              <a:rPr lang="ko-KR" altLang="en-US" sz="2100" dirty="0" smtClean="0"/>
              <a:t>이상으로 다듬은 후 가로 세로 방향으로 놓고 집성함</a:t>
            </a:r>
            <a:r>
              <a:rPr lang="en-US" altLang="ko-KR" sz="2100" dirty="0" smtClean="0"/>
              <a:t>.</a:t>
            </a:r>
            <a:endParaRPr lang="ko-KR" altLang="en-US" sz="2100" dirty="0" smtClean="0"/>
          </a:p>
          <a:p>
            <a:pPr>
              <a:lnSpc>
                <a:spcPct val="150000"/>
              </a:lnSpc>
            </a:pPr>
            <a:r>
              <a:rPr lang="ko-KR" altLang="en-US" b="1" dirty="0" smtClean="0"/>
              <a:t>시공방법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시공 바닥면에 접착제를 도포하고 그 위에 마루를 결합하여 부착 시공</a:t>
            </a:r>
            <a:r>
              <a:rPr lang="en-US" altLang="ko-KR" sz="2100" dirty="0" smtClean="0"/>
              <a:t>.</a:t>
            </a:r>
            <a:endParaRPr lang="ko-KR" altLang="en-US" sz="2100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마루판의 종류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대나무마루</a:t>
            </a:r>
            <a:endParaRPr lang="ko-KR" altLang="en-US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41" name="_x121486408" descr="EMB0000074054a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42910" y="2571744"/>
            <a:ext cx="7848872" cy="40384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 smtClean="0"/>
              <a:t>옻칠마루란</a:t>
            </a:r>
            <a:r>
              <a:rPr lang="en-US" altLang="ko-KR" b="1" dirty="0" smtClean="0"/>
              <a:t>?</a:t>
            </a:r>
          </a:p>
          <a:p>
            <a:pPr lvl="1"/>
            <a:r>
              <a:rPr lang="ko-KR" altLang="en-US" sz="2100" dirty="0" smtClean="0"/>
              <a:t>기존의 마루에 옻칠을 더해 고급스러움과 </a:t>
            </a:r>
            <a:r>
              <a:rPr lang="ko-KR" altLang="en-US" sz="2100" dirty="0" err="1" smtClean="0"/>
              <a:t>여러가지</a:t>
            </a:r>
            <a:r>
              <a:rPr lang="ko-KR" altLang="en-US" sz="2100" dirty="0" smtClean="0"/>
              <a:t> 효과를 나타내는 바닥재</a:t>
            </a:r>
            <a:r>
              <a:rPr lang="en-US" altLang="ko-KR" sz="2100" dirty="0" smtClean="0"/>
              <a:t>.</a:t>
            </a:r>
          </a:p>
          <a:p>
            <a:pPr lvl="1"/>
            <a:endParaRPr lang="en-US" altLang="ko-KR" sz="1000" dirty="0" smtClean="0"/>
          </a:p>
          <a:p>
            <a:r>
              <a:rPr lang="ko-KR" altLang="en-US" b="1" dirty="0" smtClean="0"/>
              <a:t>제조방법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새집증후군의 주범으로 꼽히는 포름알데히드 </a:t>
            </a:r>
            <a:r>
              <a:rPr lang="ko-KR" altLang="en-US" sz="2100" dirty="0" err="1" smtClean="0"/>
              <a:t>방산량이</a:t>
            </a:r>
            <a:r>
              <a:rPr lang="ko-KR" altLang="en-US" sz="2100" dirty="0" smtClean="0"/>
              <a:t> </a:t>
            </a:r>
            <a:r>
              <a:rPr lang="en-US" altLang="ko-KR" sz="2100" dirty="0" smtClean="0"/>
              <a:t>0.3mg </a:t>
            </a:r>
            <a:r>
              <a:rPr lang="ko-KR" altLang="en-US" sz="2100" dirty="0" smtClean="0"/>
              <a:t>이하인 </a:t>
            </a:r>
            <a:r>
              <a:rPr lang="ko-KR" altLang="en-US" sz="2100" dirty="0" err="1" smtClean="0"/>
              <a:t>수퍼</a:t>
            </a:r>
            <a:r>
              <a:rPr lang="ko-KR" altLang="en-US" sz="2100" dirty="0" smtClean="0"/>
              <a:t> </a:t>
            </a:r>
            <a:r>
              <a:rPr lang="en-US" altLang="ko-KR" sz="2100" dirty="0" smtClean="0"/>
              <a:t>E0</a:t>
            </a:r>
            <a:r>
              <a:rPr lang="ko-KR" altLang="en-US" sz="2100" dirty="0" smtClean="0"/>
              <a:t>급 목재</a:t>
            </a:r>
            <a:r>
              <a:rPr lang="en-US" altLang="ko-KR" sz="2100" dirty="0" smtClean="0"/>
              <a:t>(</a:t>
            </a:r>
            <a:r>
              <a:rPr lang="ko-KR" altLang="en-US" sz="2100" dirty="0" smtClean="0"/>
              <a:t>하판 </a:t>
            </a:r>
            <a:r>
              <a:rPr lang="en-US" altLang="ko-KR" sz="2100" dirty="0" smtClean="0"/>
              <a:t>: </a:t>
            </a:r>
            <a:r>
              <a:rPr lang="ko-KR" altLang="en-US" sz="2100" dirty="0" smtClean="0"/>
              <a:t>열과 습도에 강한 자작나무</a:t>
            </a:r>
            <a:r>
              <a:rPr lang="en-US" altLang="ko-KR" sz="2100" dirty="0" smtClean="0"/>
              <a:t>) </a:t>
            </a:r>
            <a:r>
              <a:rPr lang="ko-KR" altLang="en-US" sz="2100" dirty="0" smtClean="0"/>
              <a:t>위에 옻칠 멀티 코팅으로 조합한 마루 제품</a:t>
            </a:r>
            <a:r>
              <a:rPr lang="en-US" altLang="ko-KR" sz="2100" dirty="0" smtClean="0"/>
              <a:t>.</a:t>
            </a:r>
            <a:endParaRPr lang="ko-KR" altLang="en-US" sz="2100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마루판의 종류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옻칠마루</a:t>
            </a:r>
            <a:endParaRPr lang="ko-KR" altLang="en-US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_x121487768" descr="EMB0000074054b8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42910" y="2786058"/>
            <a:ext cx="7920880" cy="31107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 smtClean="0"/>
              <a:t>온돌마루란</a:t>
            </a:r>
            <a:r>
              <a:rPr lang="en-US" altLang="ko-KR" b="1" dirty="0" smtClean="0"/>
              <a:t>?</a:t>
            </a:r>
          </a:p>
          <a:p>
            <a:pPr lvl="1"/>
            <a:r>
              <a:rPr lang="ko-KR" altLang="en-US" dirty="0" smtClean="0"/>
              <a:t>합판구조가 강화마루와는 달리 얇은 합판을 가로 세로로 서로 엇갈리게 겹쳐 부착하였고 표면을 얇게 켠 </a:t>
            </a:r>
            <a:r>
              <a:rPr lang="ko-KR" altLang="en-US" dirty="0" err="1" smtClean="0"/>
              <a:t>천연무늬목을</a:t>
            </a:r>
            <a:r>
              <a:rPr lang="ko-KR" altLang="en-US" dirty="0" smtClean="0"/>
              <a:t> 입힌 마루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마루판의 종류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온돌마루</a:t>
            </a:r>
            <a:endParaRPr lang="ko-KR" altLang="en-US" dirty="0"/>
          </a:p>
        </p:txBody>
      </p:sp>
      <p:pic>
        <p:nvPicPr>
          <p:cNvPr id="1027" name="Picture 3" descr="C:\Users\FuckU\Desktop\병신시영\온돌마루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048386"/>
            <a:ext cx="7920880" cy="36209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179513" y="1340769"/>
          <a:ext cx="8784976" cy="4374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959"/>
                <a:gridCol w="2000264"/>
                <a:gridCol w="2214578"/>
                <a:gridCol w="2071702"/>
                <a:gridCol w="2106473"/>
              </a:tblGrid>
              <a:tr h="35683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원목마루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강화마루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합판마루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온돌마루</a:t>
                      </a:r>
                      <a:endParaRPr lang="ko-KR" altLang="en-US" dirty="0"/>
                    </a:p>
                  </a:txBody>
                  <a:tcPr/>
                </a:tc>
              </a:tr>
              <a:tr h="14016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장점</a:t>
                      </a:r>
                      <a:endParaRPr lang="ko-KR" alt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열전도율이 우수함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장기 사용에 따른 표면 </a:t>
                      </a:r>
                      <a:r>
                        <a:rPr lang="ko-KR" altLang="en-US" sz="1200" b="1" dirty="0" err="1" smtClean="0"/>
                        <a:t>손상시</a:t>
                      </a:r>
                      <a:r>
                        <a:rPr lang="ko-KR" altLang="en-US" sz="1200" b="1" dirty="0" smtClean="0"/>
                        <a:t> </a:t>
                      </a:r>
                      <a:r>
                        <a:rPr lang="ko-KR" altLang="en-US" sz="1200" b="1" dirty="0" err="1" smtClean="0"/>
                        <a:t>샌딩작업</a:t>
                      </a:r>
                      <a:r>
                        <a:rPr lang="ko-KR" altLang="en-US" sz="1200" b="1" dirty="0" smtClean="0"/>
                        <a:t> 후 표면 코팅을 하여 재사용 가능</a:t>
                      </a:r>
                      <a:r>
                        <a:rPr lang="en-US" altLang="ko-KR" sz="1200" b="1" dirty="0" smtClean="0"/>
                        <a:t>.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 smtClean="0"/>
                        <a:t>▪ 외부충격에 상대적으로 강함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가격이 비교적 저렴함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시공이 간편함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디자인의 다양성</a:t>
                      </a:r>
                      <a:r>
                        <a:rPr lang="en-US" altLang="ko-KR" sz="1200" b="1" dirty="0" smtClean="0"/>
                        <a:t>.</a:t>
                      </a:r>
                      <a:endParaRPr lang="ko-KR" altLang="en-US" sz="1200" b="1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 smtClean="0"/>
                        <a:t>▪ 원목의 질감을 느낄 수 있음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열전도율이 우수함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▪ 우수한 </a:t>
                      </a:r>
                      <a:r>
                        <a:rPr lang="ko-KR" altLang="en-US" sz="1200" dirty="0" err="1" smtClean="0"/>
                        <a:t>보행감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2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열전도율이 우수함</a:t>
                      </a:r>
                      <a:endParaRPr lang="en-US" altLang="ko-KR" sz="1200" b="1" dirty="0" smtClean="0"/>
                    </a:p>
                    <a:p>
                      <a:pPr latinLnBrk="1"/>
                      <a:endParaRPr lang="en-US" altLang="ko-KR" sz="12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수분으로 인한 뒤틀림 현상이 덜한다</a:t>
                      </a:r>
                      <a:r>
                        <a:rPr lang="en-US" altLang="ko-KR" sz="1200" b="1" dirty="0" smtClean="0"/>
                        <a:t>.</a:t>
                      </a:r>
                      <a:endParaRPr lang="ko-KR" altLang="en-US" sz="1200" dirty="0"/>
                    </a:p>
                  </a:txBody>
                  <a:tcPr marL="0" marR="0" anchor="ctr"/>
                </a:tc>
              </a:tr>
              <a:tr h="260683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단점</a:t>
                      </a:r>
                      <a:endParaRPr lang="ko-KR" altLang="en-US" dirty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/>
                        <a:t>▪ </a:t>
                      </a:r>
                      <a:r>
                        <a:rPr lang="ko-KR" altLang="en-US" sz="1200" b="1" dirty="0" smtClean="0"/>
                        <a:t>수분에 장기 노출 시 피해가 우려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dirty="0" smtClean="0"/>
                        <a:t>▪ </a:t>
                      </a:r>
                      <a:r>
                        <a:rPr lang="ko-KR" altLang="en-US" sz="1200" b="1" dirty="0" smtClean="0"/>
                        <a:t>가격이 비교적 비쌈</a:t>
                      </a:r>
                      <a:r>
                        <a:rPr lang="en-US" altLang="ko-KR" sz="1200" b="1" dirty="0" smtClean="0"/>
                        <a:t>.</a:t>
                      </a:r>
                      <a:endParaRPr lang="en-US" altLang="ko-KR" sz="500" b="1" dirty="0" smtClean="0"/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외부 충격에 약함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 smtClean="0"/>
                        <a:t>▪ 수분에 장기 노출 시 상대적으로 아주 민감함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dirty="0" smtClean="0"/>
                        <a:t>▪ </a:t>
                      </a:r>
                      <a:r>
                        <a:rPr lang="ko-KR" altLang="en-US" sz="1200" b="1" dirty="0" smtClean="0"/>
                        <a:t>열전도율이 많이 떨어짐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endParaRPr lang="en-US" altLang="ko-KR" sz="500" dirty="0" smtClean="0"/>
                    </a:p>
                    <a:p>
                      <a:pPr latinLnBrk="1"/>
                      <a:r>
                        <a:rPr lang="ko-KR" altLang="en-US" sz="1200" dirty="0" smtClean="0"/>
                        <a:t>▪ </a:t>
                      </a:r>
                      <a:r>
                        <a:rPr lang="ko-KR" altLang="en-US" sz="1200" b="1" dirty="0" smtClean="0"/>
                        <a:t>뒤틀림 현상이 생길 수 있음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dirty="0" smtClean="0"/>
                        <a:t>▪ </a:t>
                      </a:r>
                      <a:r>
                        <a:rPr lang="ko-KR" altLang="en-US" sz="1200" b="1" dirty="0" smtClean="0"/>
                        <a:t>호흡기 질환이나 민감한 피부에 </a:t>
                      </a:r>
                      <a:r>
                        <a:rPr lang="ko-KR" altLang="en-US" sz="1200" b="1" dirty="0" err="1" smtClean="0"/>
                        <a:t>알러지증상을</a:t>
                      </a:r>
                      <a:r>
                        <a:rPr lang="ko-KR" altLang="en-US" sz="1200" b="1" dirty="0" smtClean="0"/>
                        <a:t> 일으킬 수 있음</a:t>
                      </a:r>
                      <a:r>
                        <a:rPr lang="en-US" altLang="ko-KR" sz="1200" b="1" dirty="0" smtClean="0"/>
                        <a:t>.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▪ </a:t>
                      </a:r>
                      <a:r>
                        <a:rPr lang="ko-KR" altLang="en-US" sz="1200" b="1" dirty="0" smtClean="0"/>
                        <a:t>수분에 장기 노출 시 피해가 우려됨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dirty="0" smtClean="0"/>
                        <a:t>▪ </a:t>
                      </a:r>
                      <a:r>
                        <a:rPr lang="ko-KR" altLang="en-US" sz="1200" b="1" dirty="0" smtClean="0"/>
                        <a:t>외부 충격에 쉽게 합판 </a:t>
                      </a:r>
                      <a:r>
                        <a:rPr lang="ko-KR" altLang="en-US" sz="1200" b="1" dirty="0" err="1" smtClean="0"/>
                        <a:t>표면층이</a:t>
                      </a:r>
                      <a:r>
                        <a:rPr lang="ko-KR" altLang="en-US" sz="1200" b="1" dirty="0" smtClean="0"/>
                        <a:t> 드러남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표면 </a:t>
                      </a:r>
                      <a:r>
                        <a:rPr lang="ko-KR" altLang="en-US" sz="1200" b="1" dirty="0" err="1" smtClean="0"/>
                        <a:t>손상시</a:t>
                      </a:r>
                      <a:r>
                        <a:rPr lang="ko-KR" altLang="en-US" sz="1200" b="1" dirty="0" smtClean="0"/>
                        <a:t> 보수가 어려움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pPr latinLnBrk="1"/>
                      <a:endParaRPr lang="en-US" altLang="ko-KR" sz="500" b="1" dirty="0" smtClean="0"/>
                    </a:p>
                    <a:p>
                      <a:pPr latinLnBrk="1"/>
                      <a:r>
                        <a:rPr lang="ko-KR" altLang="en-US" sz="1200" b="1" dirty="0" smtClean="0"/>
                        <a:t>▪ 내구성이 약함</a:t>
                      </a:r>
                      <a:r>
                        <a:rPr lang="en-US" altLang="ko-KR" sz="1200" b="1" dirty="0" smtClean="0"/>
                        <a:t>.</a:t>
                      </a:r>
                    </a:p>
                  </a:txBody>
                  <a:tcPr marL="0" marR="0" anchor="ctr"/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 smtClean="0"/>
                        <a:t>▪ </a:t>
                      </a:r>
                      <a:r>
                        <a:rPr lang="ko-KR" altLang="en-US" sz="1200" b="1" dirty="0" err="1" smtClean="0"/>
                        <a:t>구조층이</a:t>
                      </a:r>
                      <a:r>
                        <a:rPr lang="ko-KR" altLang="en-US" sz="1200" b="1" dirty="0" smtClean="0"/>
                        <a:t> 얇은 합판과 </a:t>
                      </a:r>
                      <a:r>
                        <a:rPr lang="ko-KR" altLang="en-US" sz="1200" b="1" dirty="0" err="1" smtClean="0"/>
                        <a:t>나무판이므로</a:t>
                      </a:r>
                      <a:r>
                        <a:rPr lang="ko-KR" altLang="en-US" sz="1200" b="1" dirty="0" smtClean="0"/>
                        <a:t> 찍힘이나 </a:t>
                      </a:r>
                      <a:r>
                        <a:rPr lang="ko-KR" altLang="en-US" sz="1200" b="1" dirty="0" err="1" smtClean="0"/>
                        <a:t>스크레치에</a:t>
                      </a:r>
                      <a:r>
                        <a:rPr lang="ko-KR" altLang="en-US" sz="1200" b="1" dirty="0" smtClean="0"/>
                        <a:t> 약하며 찍힘이 심할 경우 </a:t>
                      </a:r>
                      <a:r>
                        <a:rPr lang="ko-KR" altLang="en-US" sz="1200" b="1" dirty="0" err="1" smtClean="0"/>
                        <a:t>합판층이</a:t>
                      </a:r>
                      <a:r>
                        <a:rPr lang="ko-KR" altLang="en-US" sz="1200" b="1" dirty="0" smtClean="0"/>
                        <a:t> 드러날 우려가 있다</a:t>
                      </a:r>
                      <a:r>
                        <a:rPr lang="en-US" altLang="ko-KR" sz="1200" b="1" dirty="0" smtClean="0"/>
                        <a:t>.</a:t>
                      </a:r>
                    </a:p>
                    <a:p>
                      <a:endParaRPr lang="en-US" altLang="ko-KR" sz="5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ko-KR" altLang="en-US" sz="1200" b="1" dirty="0" smtClean="0"/>
                        <a:t>▪ 표면 </a:t>
                      </a:r>
                      <a:r>
                        <a:rPr lang="ko-KR" altLang="en-US" sz="1200" b="1" dirty="0" err="1" smtClean="0"/>
                        <a:t>손상시</a:t>
                      </a:r>
                      <a:r>
                        <a:rPr lang="ko-KR" altLang="en-US" sz="1200" b="1" dirty="0" smtClean="0"/>
                        <a:t> 보수작업이 어렵고 철거비용이 많이 든다</a:t>
                      </a:r>
                      <a:r>
                        <a:rPr lang="en-US" altLang="ko-KR" sz="1200" b="1" dirty="0" smtClean="0"/>
                        <a:t>.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/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마루의 장단점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1328"/>
            <a:ext cx="8329642" cy="4525963"/>
          </a:xfrm>
        </p:spPr>
        <p:txBody>
          <a:bodyPr>
            <a:normAutofit/>
          </a:bodyPr>
          <a:lstStyle/>
          <a:p>
            <a:r>
              <a:rPr lang="ko-KR" altLang="en-US" b="1" dirty="0" smtClean="0"/>
              <a:t>나비잠</a:t>
            </a:r>
            <a:r>
              <a:rPr lang="en-US" altLang="ko-KR" b="1" dirty="0" smtClean="0"/>
              <a:t>(</a:t>
            </a:r>
            <a:r>
              <a:rPr lang="ko-KR" altLang="en-US" b="1" dirty="0" err="1" smtClean="0"/>
              <a:t>돌마루</a:t>
            </a:r>
            <a:r>
              <a:rPr lang="en-US" altLang="ko-KR" b="1" dirty="0" smtClean="0"/>
              <a:t>)</a:t>
            </a:r>
          </a:p>
          <a:p>
            <a:endParaRPr lang="en-US" altLang="ko-KR" sz="1000" b="1" dirty="0" smtClean="0"/>
          </a:p>
          <a:p>
            <a:pPr lvl="1"/>
            <a:r>
              <a:rPr lang="ko-KR" altLang="en-US" sz="2100" dirty="0" smtClean="0"/>
              <a:t>나무가 화석으로 변형된 </a:t>
            </a:r>
            <a:r>
              <a:rPr lang="ko-KR" altLang="en-US" sz="2100" dirty="0" err="1" smtClean="0"/>
              <a:t>희토광물</a:t>
            </a:r>
            <a:r>
              <a:rPr lang="en-US" altLang="ko-KR" sz="2100" dirty="0" smtClean="0"/>
              <a:t>(</a:t>
            </a:r>
            <a:r>
              <a:rPr lang="ko-KR" altLang="en-US" sz="2100" dirty="0" err="1" smtClean="0"/>
              <a:t>稀土鑛物</a:t>
            </a:r>
            <a:r>
              <a:rPr lang="en-US" altLang="ko-KR" sz="2100" dirty="0" smtClean="0"/>
              <a:t>) </a:t>
            </a:r>
            <a:r>
              <a:rPr lang="ko-KR" altLang="en-US" sz="2100" dirty="0" smtClean="0"/>
              <a:t>신소재인 돌</a:t>
            </a:r>
            <a:r>
              <a:rPr lang="en-US" altLang="ko-KR" sz="2100" dirty="0" smtClean="0"/>
              <a:t>(</a:t>
            </a:r>
            <a:r>
              <a:rPr lang="ko-KR" altLang="en-US" sz="2100" dirty="0" smtClean="0"/>
              <a:t>石</a:t>
            </a:r>
            <a:r>
              <a:rPr lang="en-US" altLang="ko-KR" sz="2100" dirty="0" smtClean="0"/>
              <a:t>)</a:t>
            </a:r>
            <a:r>
              <a:rPr lang="ko-KR" altLang="en-US" sz="2100" dirty="0" smtClean="0"/>
              <a:t>을 활용하여 나무</a:t>
            </a:r>
            <a:r>
              <a:rPr lang="en-US" altLang="ko-KR" sz="2100" dirty="0" smtClean="0"/>
              <a:t>(</a:t>
            </a:r>
            <a:r>
              <a:rPr lang="ko-KR" altLang="en-US" sz="2100" dirty="0" smtClean="0"/>
              <a:t>木</a:t>
            </a:r>
            <a:r>
              <a:rPr lang="en-US" altLang="ko-KR" sz="2100" dirty="0" smtClean="0"/>
              <a:t>) </a:t>
            </a:r>
            <a:r>
              <a:rPr lang="ko-KR" altLang="en-US" sz="2100" dirty="0" smtClean="0"/>
              <a:t>재질처럼 부드럽게 탄생된 친환경 </a:t>
            </a:r>
            <a:r>
              <a:rPr lang="ko-KR" altLang="en-US" sz="2100" dirty="0" err="1" smtClean="0"/>
              <a:t>돌마루</a:t>
            </a:r>
            <a:r>
              <a:rPr lang="en-US" altLang="ko-KR" sz="2100" dirty="0" smtClean="0"/>
              <a:t>.</a:t>
            </a:r>
          </a:p>
          <a:p>
            <a:pPr lvl="1"/>
            <a:endParaRPr lang="ko-KR" altLang="en-US" sz="2100" dirty="0" smtClean="0"/>
          </a:p>
          <a:p>
            <a:pPr lvl="1"/>
            <a:r>
              <a:rPr lang="ko-KR" altLang="en-US" sz="2100" dirty="0" smtClean="0"/>
              <a:t>탱크가 지나가도 끄덕 없는 초강도를 지닌 특성으로 시공 바닥면에 접착제를 전혀 사용하지 않고 마루 </a:t>
            </a:r>
            <a:r>
              <a:rPr lang="ko-KR" altLang="en-US" sz="2100" dirty="0" smtClean="0"/>
              <a:t>이음새를 </a:t>
            </a:r>
            <a:r>
              <a:rPr lang="ko-KR" altLang="en-US" sz="2100" dirty="0" smtClean="0"/>
              <a:t>고무망치부터 쇠망치까지 마루 이음새를 두들겨가며 간편하게 시공</a:t>
            </a:r>
            <a:r>
              <a:rPr lang="en-US" altLang="ko-KR" sz="2100" dirty="0" smtClean="0"/>
              <a:t>.</a:t>
            </a:r>
            <a:endParaRPr lang="ko-KR" altLang="en-US" sz="2100" dirty="0" smtClean="0"/>
          </a:p>
          <a:p>
            <a:pPr lvl="1"/>
            <a:endParaRPr lang="ko-KR" altLang="en-US" sz="2100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마루의 개선</a:t>
            </a:r>
            <a:r>
              <a:rPr lang="en-US" altLang="ko-KR" dirty="0" smtClean="0"/>
              <a:t> </a:t>
            </a:r>
            <a:r>
              <a:rPr lang="ko-KR" altLang="en-US" dirty="0" smtClean="0"/>
              <a:t>보완방법</a:t>
            </a:r>
            <a:endParaRPr lang="ko-KR" altLang="en-US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289" name="_x121489208" descr="EMB0000074054a9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9552" y="2996952"/>
            <a:ext cx="8206317" cy="33123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142844" y="1340768"/>
          <a:ext cx="8858312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419"/>
                <a:gridCol w="8158893"/>
              </a:tblGrid>
              <a:tr h="379127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dirty="0" smtClean="0"/>
                        <a:t>장점</a:t>
                      </a:r>
                      <a:endParaRPr lang="ko-KR" altLang="en-US" sz="17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ko-KR" sz="1000" b="0" dirty="0" smtClean="0"/>
                    </a:p>
                    <a:p>
                      <a:r>
                        <a:rPr lang="ko-KR" altLang="en-US" sz="1700" b="0" dirty="0" smtClean="0"/>
                        <a:t>▪ </a:t>
                      </a:r>
                      <a:r>
                        <a:rPr lang="ko-KR" altLang="en-US" sz="1700" b="0" dirty="0" err="1" smtClean="0">
                          <a:solidFill>
                            <a:schemeClr val="tx1"/>
                          </a:solidFill>
                        </a:rPr>
                        <a:t>타바닥재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의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취약점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수축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팽창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들뜸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긁힘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눌림 등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을 보완한 물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습기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온도</a:t>
                      </a:r>
                      <a:endParaRPr lang="en-US" altLang="ko-KR" sz="17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에 변형이 거의 없는 돌가루로 만든 </a:t>
                      </a:r>
                      <a:r>
                        <a:rPr lang="ko-KR" alt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나비잠</a:t>
                      </a:r>
                      <a:r>
                        <a:rPr lang="en-US" altLang="ko-KR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ko-KR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Nabizam</a:t>
                      </a:r>
                      <a:r>
                        <a:rPr lang="en-US" altLang="ko-KR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은 향균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곰팡이 제거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효과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ko-KR" altLang="en-US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ko-KR" altLang="en-US" sz="1700" b="0" dirty="0" smtClean="0"/>
                        <a:t>▪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유해 물질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새집증후군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헌집증후군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아토피균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등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제거와 탈취효과가 있으며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타사 제품처럼 접착제를 일체 사용하지 않는 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DIY(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조립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방식으로 만들어 파동</a:t>
                      </a:r>
                      <a:endParaRPr lang="en-US" altLang="ko-KR" sz="17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 적어 층간 소음차단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차음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기능이 있고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천연 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희토광물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稀土鑛物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을 이용한 </a:t>
                      </a:r>
                      <a:endParaRPr lang="en-US" altLang="ko-KR" sz="17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신소재 개발로 열전도율이 빠르며 일정한 바닥 온도를 유지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ko-KR" altLang="en-US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700" b="0" dirty="0" smtClean="0"/>
                        <a:t>▪ 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돌가루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재생된 나비잠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ko-KR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Nabizam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은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난연재로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불에 강하여 화재 발생시 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유독가</a:t>
                      </a:r>
                      <a:endParaRPr lang="en-US" altLang="ko-KR" sz="17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스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7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무배출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700" b="0" dirty="0" smtClean="0"/>
                        <a:t>▪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음이온이 발생하는 친환경 나비잠은 쾌적한 환경과 건강에 좋은 산소공급을 </a:t>
                      </a:r>
                      <a:endParaRPr lang="en-US" altLang="ko-KR" sz="17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원활</a:t>
                      </a:r>
                      <a:r>
                        <a:rPr lang="en-US" altLang="ko-KR" sz="17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7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endParaRPr lang="ko-KR" altLang="en-US" sz="17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732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700" dirty="0" smtClean="0"/>
                        <a:t>단점</a:t>
                      </a:r>
                      <a:endParaRPr lang="ko-KR" altLang="en-US" sz="17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700" dirty="0" smtClean="0"/>
                        <a:t>▪ </a:t>
                      </a:r>
                      <a:r>
                        <a:rPr lang="ko-KR" alt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원자재가 돌</a:t>
                      </a:r>
                      <a:r>
                        <a:rPr lang="en-US" altLang="ko-K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石</a:t>
                      </a:r>
                      <a:r>
                        <a:rPr lang="en-US" altLang="ko-K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이기에 마루 무게가 다소 무겁다는 점을 들 수 있다</a:t>
                      </a:r>
                      <a:r>
                        <a:rPr lang="en-US" altLang="ko-KR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  </a:t>
                      </a:r>
                    </a:p>
                    <a:p>
                      <a:pPr latinLnBrk="1"/>
                      <a:endParaRPr lang="ko-KR" altLang="en-US" sz="17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마루의 개선</a:t>
            </a:r>
            <a:r>
              <a:rPr lang="en-US" altLang="ko-KR" dirty="0" smtClean="0"/>
              <a:t> </a:t>
            </a:r>
            <a:r>
              <a:rPr lang="ko-KR" altLang="en-US" dirty="0" smtClean="0"/>
              <a:t>보완방법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r>
              <a:rPr lang="ko-KR" altLang="en-US" sz="2100" dirty="0" smtClean="0"/>
              <a:t>나무제품은 물과 상극이므로 물</a:t>
            </a:r>
            <a:r>
              <a:rPr lang="en-US" altLang="ko-KR" sz="2100" dirty="0" smtClean="0"/>
              <a:t>, </a:t>
            </a:r>
            <a:r>
              <a:rPr lang="ko-KR" altLang="en-US" sz="2100" dirty="0" smtClean="0"/>
              <a:t>우유</a:t>
            </a:r>
            <a:r>
              <a:rPr lang="en-US" altLang="ko-KR" sz="2100" dirty="0" smtClean="0"/>
              <a:t>, </a:t>
            </a:r>
            <a:r>
              <a:rPr lang="ko-KR" altLang="en-US" sz="2100" dirty="0" err="1" smtClean="0"/>
              <a:t>기름류</a:t>
            </a:r>
            <a:r>
              <a:rPr lang="ko-KR" altLang="en-US" sz="2100" dirty="0" smtClean="0"/>
              <a:t> 등은 </a:t>
            </a:r>
            <a:r>
              <a:rPr lang="ko-KR" altLang="en-US" sz="2100" b="1" dirty="0" smtClean="0"/>
              <a:t>신속히 마른 걸레로 닦아준다</a:t>
            </a:r>
            <a:r>
              <a:rPr lang="en-US" altLang="ko-KR" sz="2100" b="1" dirty="0" smtClean="0"/>
              <a:t>.</a:t>
            </a:r>
          </a:p>
          <a:p>
            <a:endParaRPr lang="en-US" altLang="ko-KR" sz="500" dirty="0" smtClean="0"/>
          </a:p>
          <a:p>
            <a:r>
              <a:rPr lang="ko-KR" altLang="en-US" sz="2100" dirty="0" err="1" smtClean="0"/>
              <a:t>청소시</a:t>
            </a:r>
            <a:r>
              <a:rPr lang="ko-KR" altLang="en-US" sz="2100" dirty="0" smtClean="0"/>
              <a:t> 먼지나 오물들은 진공청소기로 제거한 후 </a:t>
            </a:r>
            <a:r>
              <a:rPr lang="ko-KR" altLang="en-US" sz="2100" b="1" dirty="0" smtClean="0"/>
              <a:t>마른걸레로 닦아준다</a:t>
            </a:r>
            <a:r>
              <a:rPr lang="en-US" altLang="ko-KR" sz="2100" b="1" dirty="0" smtClean="0"/>
              <a:t>. </a:t>
            </a:r>
          </a:p>
          <a:p>
            <a:endParaRPr lang="en-US" altLang="ko-KR" sz="500" dirty="0" smtClean="0"/>
          </a:p>
          <a:p>
            <a:r>
              <a:rPr lang="ko-KR" altLang="en-US" sz="2100" dirty="0" smtClean="0"/>
              <a:t>가구 밑부분에는 흠집을 방지하기 위하여 </a:t>
            </a:r>
            <a:r>
              <a:rPr lang="ko-KR" altLang="en-US" sz="2100" b="1" dirty="0" smtClean="0"/>
              <a:t>바닥 </a:t>
            </a:r>
            <a:r>
              <a:rPr lang="ko-KR" altLang="en-US" sz="2100" b="1" dirty="0" err="1" smtClean="0"/>
              <a:t>보호재</a:t>
            </a:r>
            <a:r>
              <a:rPr lang="en-US" altLang="ko-KR" sz="2100" b="1" dirty="0" smtClean="0"/>
              <a:t>(</a:t>
            </a:r>
            <a:r>
              <a:rPr lang="ko-KR" altLang="en-US" sz="2100" b="1" dirty="0" smtClean="0"/>
              <a:t>부직포 등</a:t>
            </a:r>
            <a:r>
              <a:rPr lang="en-US" altLang="ko-KR" sz="2100" b="1" dirty="0" smtClean="0"/>
              <a:t>)</a:t>
            </a:r>
            <a:r>
              <a:rPr lang="ko-KR" altLang="en-US" sz="2100" b="1" dirty="0" smtClean="0"/>
              <a:t>등을 깔아준다</a:t>
            </a:r>
            <a:r>
              <a:rPr lang="en-US" altLang="ko-KR" sz="2100" b="1" dirty="0" smtClean="0"/>
              <a:t>.</a:t>
            </a:r>
          </a:p>
          <a:p>
            <a:endParaRPr lang="en-US" altLang="ko-KR" sz="500" dirty="0" smtClean="0"/>
          </a:p>
          <a:p>
            <a:r>
              <a:rPr lang="ko-KR" altLang="en-US" sz="2100" dirty="0" smtClean="0"/>
              <a:t>무거운 가구나 집기 </a:t>
            </a:r>
            <a:r>
              <a:rPr lang="ko-KR" altLang="en-US" sz="2100" dirty="0" err="1" smtClean="0"/>
              <a:t>이동시</a:t>
            </a:r>
            <a:r>
              <a:rPr lang="ko-KR" altLang="en-US" sz="2100" dirty="0" smtClean="0"/>
              <a:t> 반드시 </a:t>
            </a:r>
            <a:r>
              <a:rPr lang="ko-KR" altLang="en-US" sz="2000" b="1" dirty="0" err="1" smtClean="0"/>
              <a:t>카페트</a:t>
            </a:r>
            <a:r>
              <a:rPr lang="en-US" altLang="ko-KR" sz="2000" b="1" dirty="0" smtClean="0"/>
              <a:t>, </a:t>
            </a:r>
            <a:r>
              <a:rPr lang="ko-KR" altLang="en-US" sz="2000" b="1" dirty="0" err="1" smtClean="0"/>
              <a:t>담요등을</a:t>
            </a:r>
            <a:r>
              <a:rPr lang="ko-KR" altLang="en-US" sz="2000" b="1" dirty="0" smtClean="0"/>
              <a:t> 이용하여 이동시킨다</a:t>
            </a:r>
            <a:r>
              <a:rPr lang="en-US" altLang="ko-KR" sz="2000" b="1" dirty="0" smtClean="0"/>
              <a:t>.</a:t>
            </a:r>
            <a:endParaRPr lang="en-US" altLang="ko-KR" sz="2100" b="1" dirty="0" smtClean="0"/>
          </a:p>
          <a:p>
            <a:endParaRPr lang="en-US" altLang="ko-KR" sz="500" dirty="0" smtClean="0"/>
          </a:p>
          <a:p>
            <a:r>
              <a:rPr lang="ko-KR" altLang="en-US" sz="2100" dirty="0" smtClean="0"/>
              <a:t>모래</a:t>
            </a:r>
            <a:r>
              <a:rPr lang="en-US" altLang="ko-KR" sz="2100" dirty="0" smtClean="0"/>
              <a:t>, </a:t>
            </a:r>
            <a:r>
              <a:rPr lang="ko-KR" altLang="en-US" sz="2100" dirty="0" smtClean="0"/>
              <a:t>흙</a:t>
            </a:r>
            <a:r>
              <a:rPr lang="en-US" altLang="ko-KR" sz="2100" dirty="0" smtClean="0"/>
              <a:t>, </a:t>
            </a:r>
            <a:r>
              <a:rPr lang="ko-KR" altLang="en-US" sz="2100" dirty="0" err="1" smtClean="0"/>
              <a:t>먼지등의</a:t>
            </a:r>
            <a:r>
              <a:rPr lang="ko-KR" altLang="en-US" sz="2100" dirty="0" smtClean="0"/>
              <a:t> </a:t>
            </a:r>
            <a:r>
              <a:rPr lang="ko-KR" altLang="en-US" sz="2100" dirty="0" err="1" smtClean="0"/>
              <a:t>오물등의</a:t>
            </a:r>
            <a:r>
              <a:rPr lang="ko-KR" altLang="en-US" sz="2100" dirty="0" smtClean="0"/>
              <a:t> 이물질 유입을 방지하기 위해 </a:t>
            </a:r>
            <a:r>
              <a:rPr lang="ko-KR" altLang="en-US" sz="2100" b="1" dirty="0" smtClean="0"/>
              <a:t>현관 앞에 패드를 깔아준다</a:t>
            </a:r>
            <a:r>
              <a:rPr lang="en-US" altLang="ko-KR" sz="2100" b="1" dirty="0" smtClean="0"/>
              <a:t>.</a:t>
            </a:r>
          </a:p>
          <a:p>
            <a:endParaRPr lang="en-US" altLang="ko-KR" sz="500" dirty="0" smtClean="0"/>
          </a:p>
          <a:p>
            <a:r>
              <a:rPr lang="ko-KR" altLang="en-US" sz="2100" dirty="0" smtClean="0"/>
              <a:t>물 사용이 많은 주방</a:t>
            </a:r>
            <a:r>
              <a:rPr lang="en-US" altLang="ko-KR" sz="2100" dirty="0" smtClean="0"/>
              <a:t>,</a:t>
            </a:r>
            <a:r>
              <a:rPr lang="ko-KR" altLang="en-US" sz="2100" dirty="0" smtClean="0"/>
              <a:t> 화장실 앞에 패드를 깔아준다</a:t>
            </a:r>
            <a:r>
              <a:rPr lang="en-US" altLang="ko-KR" sz="2500" dirty="0" smtClean="0"/>
              <a:t>.</a:t>
            </a:r>
            <a:endParaRPr lang="ko-KR" altLang="en-US" sz="25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마루의 관리방법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 smtClean="0"/>
              <a:t>첫째</a:t>
            </a:r>
            <a:r>
              <a:rPr lang="en-US" altLang="ko-KR" b="1" dirty="0" smtClean="0"/>
              <a:t>. </a:t>
            </a:r>
            <a:r>
              <a:rPr lang="ko-KR" altLang="en-US" b="1" dirty="0" smtClean="0"/>
              <a:t>포름알데히드 방출량이 적은 친환경자재인증마크를 확인한다</a:t>
            </a:r>
            <a:r>
              <a:rPr lang="en-US" altLang="ko-KR" b="1" dirty="0" smtClean="0"/>
              <a:t>.</a:t>
            </a:r>
            <a:endParaRPr lang="ko-KR" altLang="en-US" dirty="0" smtClean="0"/>
          </a:p>
          <a:p>
            <a:pPr lvl="1"/>
            <a:r>
              <a:rPr lang="ko-KR" altLang="en-US" dirty="0" smtClean="0"/>
              <a:t>포름알데히드 방출량에 따른 등급 </a:t>
            </a:r>
            <a:endParaRPr lang="en-US" altLang="ko-KR" dirty="0" smtClean="0"/>
          </a:p>
          <a:p>
            <a:pPr lvl="1">
              <a:buNone/>
            </a:pPr>
            <a:r>
              <a:rPr lang="en-US" altLang="ko-KR" dirty="0" smtClean="0"/>
              <a:t>   E0 ~ E1 </a:t>
            </a:r>
            <a:r>
              <a:rPr lang="ko-KR" altLang="en-US" dirty="0" smtClean="0"/>
              <a:t>을 추천</a:t>
            </a:r>
            <a:r>
              <a:rPr lang="en-US" altLang="ko-KR" dirty="0" smtClean="0"/>
              <a:t>.</a:t>
            </a:r>
          </a:p>
          <a:p>
            <a:pPr lvl="1"/>
            <a:endParaRPr lang="en-US" altLang="ko-KR" sz="1000" dirty="0" smtClean="0"/>
          </a:p>
          <a:p>
            <a:endParaRPr lang="en-US" altLang="ko-KR" sz="2800" b="1" dirty="0" smtClean="0"/>
          </a:p>
          <a:p>
            <a:endParaRPr lang="en-US" altLang="ko-KR" sz="2800" b="1" dirty="0" smtClean="0"/>
          </a:p>
          <a:p>
            <a:r>
              <a:rPr lang="ko-KR" altLang="en-US" sz="2800" b="1" dirty="0" smtClean="0"/>
              <a:t>둘</a:t>
            </a:r>
            <a:r>
              <a:rPr lang="ko-KR" altLang="en-US" b="1" dirty="0" smtClean="0"/>
              <a:t>째</a:t>
            </a:r>
            <a:r>
              <a:rPr lang="en-US" altLang="ko-KR" b="1" dirty="0" smtClean="0"/>
              <a:t>. </a:t>
            </a:r>
            <a:r>
              <a:rPr lang="ko-KR" altLang="en-US" b="1" dirty="0" smtClean="0"/>
              <a:t>접착제 사용 여부 및 안전성을 확인한다</a:t>
            </a:r>
            <a:r>
              <a:rPr lang="en-US" altLang="ko-KR" b="1" dirty="0" smtClean="0"/>
              <a:t>.</a:t>
            </a:r>
            <a:endParaRPr lang="en-US" altLang="ko-KR" dirty="0" smtClean="0"/>
          </a:p>
          <a:p>
            <a:endParaRPr lang="en-US" altLang="ko-KR" sz="1000" dirty="0" smtClean="0"/>
          </a:p>
          <a:p>
            <a:r>
              <a:rPr lang="ko-KR" altLang="en-US" b="1" dirty="0" smtClean="0"/>
              <a:t>셋째</a:t>
            </a:r>
            <a:r>
              <a:rPr lang="en-US" altLang="ko-KR" b="1" dirty="0" smtClean="0"/>
              <a:t>. </a:t>
            </a:r>
            <a:r>
              <a:rPr lang="ko-KR" altLang="en-US" b="1" dirty="0" smtClean="0"/>
              <a:t>기능성 바닥재의 경우 아이나 아토피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알레르기 질환 여부에 따라 상황에 맞게 구입한다</a:t>
            </a:r>
            <a:r>
              <a:rPr lang="en-US" altLang="ko-KR" b="1" dirty="0" smtClean="0"/>
              <a:t>.</a:t>
            </a:r>
            <a:endParaRPr lang="ko-KR" altLang="en-US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안전한 바닥재 고르는 방법</a:t>
            </a:r>
            <a:endParaRPr lang="ko-KR" altLang="en-US" dirty="0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5841" name="_x121487848" descr="EMB0000074054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988840"/>
            <a:ext cx="2987824" cy="22821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>
            <a:noAutofit/>
          </a:bodyPr>
          <a:lstStyle/>
          <a:p>
            <a:r>
              <a:rPr lang="ko-KR" altLang="en-US" sz="10000" dirty="0" smtClean="0"/>
              <a:t> 감사합니다</a:t>
            </a:r>
            <a:r>
              <a:rPr lang="en-US" altLang="ko-KR" sz="10000" dirty="0" smtClean="0"/>
              <a:t>~</a:t>
            </a:r>
            <a:endParaRPr lang="ko-KR" altLang="en-US" sz="1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sz="3000" dirty="0" smtClean="0"/>
              <a:t>마루판의 정의</a:t>
            </a:r>
            <a:endParaRPr lang="en-US" altLang="ko-KR" sz="3000" dirty="0" smtClean="0"/>
          </a:p>
          <a:p>
            <a:endParaRPr lang="en-US" altLang="ko-KR" sz="3000" dirty="0" smtClean="0"/>
          </a:p>
          <a:p>
            <a:r>
              <a:rPr lang="ko-KR" altLang="en-US" sz="3000" dirty="0" smtClean="0"/>
              <a:t>마루판의 종류</a:t>
            </a:r>
            <a:endParaRPr lang="en-US" altLang="ko-KR" sz="3000" dirty="0" smtClean="0"/>
          </a:p>
          <a:p>
            <a:pPr>
              <a:buNone/>
            </a:pPr>
            <a:endParaRPr lang="en-US" altLang="ko-KR" sz="3000" dirty="0" smtClean="0"/>
          </a:p>
          <a:p>
            <a:r>
              <a:rPr lang="ko-KR" altLang="en-US" sz="3000" dirty="0" smtClean="0"/>
              <a:t>마루판의 개선▪보완 점</a:t>
            </a:r>
            <a:endParaRPr lang="en-US" altLang="ko-KR" sz="3000" dirty="0" smtClean="0"/>
          </a:p>
          <a:p>
            <a:pPr>
              <a:buNone/>
            </a:pPr>
            <a:endParaRPr lang="en-US" altLang="ko-KR" sz="3000" dirty="0" smtClean="0"/>
          </a:p>
          <a:p>
            <a:r>
              <a:rPr lang="ko-KR" altLang="en-US" sz="3000" dirty="0" smtClean="0"/>
              <a:t>마루판의 관리방법</a:t>
            </a:r>
            <a:endParaRPr lang="en-US" altLang="ko-KR" sz="3000" dirty="0" smtClean="0"/>
          </a:p>
          <a:p>
            <a:endParaRPr lang="en-US" altLang="ko-KR" sz="3000" dirty="0" smtClean="0"/>
          </a:p>
          <a:p>
            <a:r>
              <a:rPr lang="ko-KR" altLang="en-US" sz="3000" dirty="0" smtClean="0"/>
              <a:t>안전한 바닥재 고르는 방법</a:t>
            </a:r>
            <a:endParaRPr lang="en-US" altLang="ko-KR" sz="3000" dirty="0" smtClean="0"/>
          </a:p>
          <a:p>
            <a:endParaRPr lang="ko-KR" altLang="en-US" sz="30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바닥위에 시공되는 판상의 재료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대개 합판</a:t>
            </a:r>
            <a:r>
              <a:rPr lang="en-US" altLang="ko-KR" dirty="0" smtClean="0"/>
              <a:t>, MDF, PB </a:t>
            </a:r>
            <a:r>
              <a:rPr lang="ko-KR" altLang="en-US" dirty="0" smtClean="0"/>
              <a:t>기재 위에 강화 수지 필름을 접착하거나 천연단판을 </a:t>
            </a:r>
            <a:r>
              <a:rPr lang="ko-KR" altLang="en-US" dirty="0" err="1" smtClean="0"/>
              <a:t>오버레이하여</a:t>
            </a:r>
            <a:r>
              <a:rPr lang="ko-KR" altLang="en-US" dirty="0" smtClean="0"/>
              <a:t> 도장 처리한 제품</a:t>
            </a:r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 정의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마루판의 </a:t>
            </a:r>
            <a:r>
              <a:rPr lang="ko-KR" altLang="en-US" dirty="0" err="1" smtClean="0"/>
              <a:t>히스토리</a:t>
            </a:r>
            <a:endParaRPr lang="ko-KR" altLang="en-US" dirty="0"/>
          </a:p>
        </p:txBody>
      </p:sp>
      <p:grpSp>
        <p:nvGrpSpPr>
          <p:cNvPr id="50" name="그룹 49"/>
          <p:cNvGrpSpPr/>
          <p:nvPr/>
        </p:nvGrpSpPr>
        <p:grpSpPr>
          <a:xfrm>
            <a:off x="251520" y="1628800"/>
            <a:ext cx="8568952" cy="4465761"/>
            <a:chOff x="323528" y="1340768"/>
            <a:chExt cx="8568952" cy="4465761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1340768"/>
              <a:ext cx="8568952" cy="4465761"/>
            </a:xfrm>
            <a:prstGeom prst="rect">
              <a:avLst/>
            </a:prstGeom>
            <a:noFill/>
            <a:ln w="9525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</p:spPr>
        </p:pic>
        <p:cxnSp>
          <p:nvCxnSpPr>
            <p:cNvPr id="17" name="직선 연결선 16"/>
            <p:cNvCxnSpPr/>
            <p:nvPr/>
          </p:nvCxnSpPr>
          <p:spPr>
            <a:xfrm>
              <a:off x="395536" y="2420888"/>
              <a:ext cx="2592288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>
              <a:off x="395536" y="2636912"/>
              <a:ext cx="748010" cy="399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>
              <a:off x="395536" y="4725144"/>
              <a:ext cx="2448272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>
              <a:off x="395536" y="5229200"/>
              <a:ext cx="2448272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/>
            <p:nvPr/>
          </p:nvCxnSpPr>
          <p:spPr>
            <a:xfrm>
              <a:off x="395536" y="4941168"/>
              <a:ext cx="2448272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/>
            <p:cNvCxnSpPr/>
            <p:nvPr/>
          </p:nvCxnSpPr>
          <p:spPr>
            <a:xfrm>
              <a:off x="395536" y="5445224"/>
              <a:ext cx="2232248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>
              <a:off x="3203848" y="2708920"/>
              <a:ext cx="2448272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/>
            <p:cNvCxnSpPr/>
            <p:nvPr/>
          </p:nvCxnSpPr>
          <p:spPr>
            <a:xfrm>
              <a:off x="3203848" y="2924944"/>
              <a:ext cx="360040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/>
            <p:nvPr/>
          </p:nvCxnSpPr>
          <p:spPr>
            <a:xfrm>
              <a:off x="3923928" y="2420888"/>
              <a:ext cx="1728192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2483768" y="2132856"/>
              <a:ext cx="432048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1412776"/>
            <a:ext cx="8452781" cy="4863546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마루판의 </a:t>
            </a:r>
            <a:r>
              <a:rPr lang="ko-KR" altLang="en-US" dirty="0" err="1" smtClean="0"/>
              <a:t>히스토리</a:t>
            </a:r>
            <a:endParaRPr lang="ko-KR" altLang="en-US" dirty="0"/>
          </a:p>
        </p:txBody>
      </p:sp>
      <p:grpSp>
        <p:nvGrpSpPr>
          <p:cNvPr id="38" name="그룹 37"/>
          <p:cNvGrpSpPr/>
          <p:nvPr/>
        </p:nvGrpSpPr>
        <p:grpSpPr>
          <a:xfrm>
            <a:off x="3419872" y="2531906"/>
            <a:ext cx="5184576" cy="2592288"/>
            <a:chOff x="3401836" y="2564904"/>
            <a:chExt cx="5418636" cy="2592288"/>
          </a:xfrm>
        </p:grpSpPr>
        <p:sp>
          <p:nvSpPr>
            <p:cNvPr id="5" name="직사각형 4"/>
            <p:cNvSpPr/>
            <p:nvPr/>
          </p:nvSpPr>
          <p:spPr>
            <a:xfrm>
              <a:off x="6156176" y="4221088"/>
              <a:ext cx="2664296" cy="936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3419872" y="2564904"/>
              <a:ext cx="2520280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3419872" y="2780928"/>
              <a:ext cx="2520280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3419872" y="2996952"/>
              <a:ext cx="2160240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>
              <a:off x="5004048" y="3501008"/>
              <a:ext cx="288032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5436096" y="3501008"/>
              <a:ext cx="504056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3401836" y="4470110"/>
              <a:ext cx="2520280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>
              <a:off x="3401836" y="4686134"/>
              <a:ext cx="1224136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>
              <a:off x="6300192" y="2996952"/>
              <a:ext cx="2448272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>
              <a:off x="6336931" y="3245974"/>
              <a:ext cx="1512168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>
              <a:off x="7020272" y="2780928"/>
              <a:ext cx="1728192" cy="0"/>
            </a:xfrm>
            <a:prstGeom prst="line">
              <a:avLst/>
            </a:prstGeom>
            <a:ln w="63500" cap="rnd" cmpd="sng">
              <a:solidFill>
                <a:srgbClr val="FF0000">
                  <a:alpha val="4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anchor="ctr" anchorCtr="0">
            <a:normAutofit/>
          </a:bodyPr>
          <a:lstStyle/>
          <a:p>
            <a:r>
              <a:rPr lang="ko-KR" altLang="en-US" sz="2800" dirty="0" smtClean="0"/>
              <a:t> </a:t>
            </a:r>
            <a:r>
              <a:rPr lang="ko-KR" altLang="en-US" sz="3000" dirty="0" smtClean="0"/>
              <a:t>원목마루 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sz="3000" dirty="0" smtClean="0"/>
              <a:t> 강화마루 </a:t>
            </a:r>
            <a:r>
              <a:rPr lang="ko-KR" altLang="en-US" sz="3000" dirty="0"/>
              <a:t>   </a:t>
            </a:r>
            <a:endParaRPr lang="en-US" altLang="ko-KR" sz="3000" dirty="0" smtClean="0"/>
          </a:p>
          <a:p>
            <a:r>
              <a:rPr lang="ko-KR" altLang="en-US" sz="3000" dirty="0" smtClean="0"/>
              <a:t> </a:t>
            </a:r>
            <a:r>
              <a:rPr lang="ko-KR" altLang="en-US" sz="3000" dirty="0"/>
              <a:t>합판마루            </a:t>
            </a:r>
            <a:endParaRPr lang="en-US" altLang="ko-KR" sz="3000" dirty="0" smtClean="0"/>
          </a:p>
          <a:p>
            <a:r>
              <a:rPr lang="ko-KR" altLang="en-US" sz="3000" dirty="0" smtClean="0"/>
              <a:t> </a:t>
            </a:r>
            <a:r>
              <a:rPr lang="ko-KR" altLang="en-US" sz="3000" dirty="0" err="1" smtClean="0"/>
              <a:t>강마루</a:t>
            </a:r>
            <a:r>
              <a:rPr lang="en-US" altLang="ko-KR" sz="3000" dirty="0" smtClean="0"/>
              <a:t>(</a:t>
            </a:r>
            <a:r>
              <a:rPr lang="ko-KR" altLang="en-US" sz="3000" dirty="0" smtClean="0"/>
              <a:t>합판마루</a:t>
            </a:r>
            <a:r>
              <a:rPr lang="en-US" altLang="ko-KR" sz="3000" dirty="0" smtClean="0"/>
              <a:t>)</a:t>
            </a:r>
            <a:r>
              <a:rPr lang="ko-KR" altLang="en-US" sz="3000" dirty="0"/>
              <a:t>            </a:t>
            </a:r>
            <a:r>
              <a:rPr lang="en-US" altLang="ko-KR" sz="3000" dirty="0"/>
              <a:t>             </a:t>
            </a:r>
            <a:endParaRPr lang="en-US" altLang="ko-KR" sz="3000" dirty="0" smtClean="0"/>
          </a:p>
          <a:p>
            <a:r>
              <a:rPr lang="ko-KR" altLang="en-US" sz="3000" dirty="0" smtClean="0"/>
              <a:t> 대나무마루</a:t>
            </a:r>
            <a:r>
              <a:rPr lang="ko-KR" altLang="en-US" sz="3000" dirty="0"/>
              <a:t>            </a:t>
            </a:r>
            <a:r>
              <a:rPr lang="ko-KR" altLang="en-US" sz="3000" dirty="0" smtClean="0"/>
              <a:t> </a:t>
            </a:r>
            <a:endParaRPr lang="en-US" altLang="ko-KR" sz="3000" dirty="0" smtClean="0"/>
          </a:p>
          <a:p>
            <a:r>
              <a:rPr lang="ko-KR" altLang="en-US" sz="3000" dirty="0" smtClean="0"/>
              <a:t> 옻칠마루</a:t>
            </a:r>
            <a:r>
              <a:rPr lang="ko-KR" altLang="en-US" sz="3000" dirty="0"/>
              <a:t> </a:t>
            </a:r>
            <a:endParaRPr lang="en-US" altLang="ko-KR" sz="3000" dirty="0" smtClean="0"/>
          </a:p>
          <a:p>
            <a:r>
              <a:rPr lang="ko-KR" altLang="en-US" sz="3000" dirty="0" smtClean="0"/>
              <a:t> 온돌마루</a:t>
            </a:r>
            <a:r>
              <a:rPr lang="ko-KR" altLang="en-US" sz="3000" dirty="0"/>
              <a:t>            </a:t>
            </a:r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마루판의 종류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 smtClean="0"/>
              <a:t>원목마루란</a:t>
            </a:r>
            <a:r>
              <a:rPr lang="en-US" altLang="ko-KR" b="1" dirty="0" smtClean="0"/>
              <a:t>?</a:t>
            </a:r>
          </a:p>
          <a:p>
            <a:pPr lvl="1"/>
            <a:r>
              <a:rPr lang="ko-KR" altLang="en-US" dirty="0" smtClean="0"/>
              <a:t>천연 원목재료를 사용하여 품격 있는 </a:t>
            </a:r>
            <a:r>
              <a:rPr lang="ko-KR" altLang="en-US" dirty="0" smtClean="0"/>
              <a:t>질감을 </a:t>
            </a:r>
            <a:r>
              <a:rPr lang="ko-KR" altLang="en-US" dirty="0" smtClean="0"/>
              <a:t>낼 수 있는 바닥재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endParaRPr lang="en-US" altLang="ko-KR" sz="1000" dirty="0" smtClean="0"/>
          </a:p>
          <a:p>
            <a:r>
              <a:rPr lang="ko-KR" altLang="en-US" b="1" dirty="0" smtClean="0"/>
              <a:t>제조방법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문자 그대로 천연원목을 이용하여 가공한 마루로서 일반적으로 원목 부위의 두께가 </a:t>
            </a:r>
            <a:r>
              <a:rPr lang="en-US" altLang="ko-KR" sz="2100" dirty="0" smtClean="0"/>
              <a:t>5mm</a:t>
            </a:r>
            <a:r>
              <a:rPr lang="ko-KR" altLang="en-US" sz="2100" dirty="0" smtClean="0"/>
              <a:t>이상인 것을 일컬음</a:t>
            </a:r>
            <a:r>
              <a:rPr lang="en-US" altLang="ko-KR" sz="2100" dirty="0" smtClean="0"/>
              <a:t>.</a:t>
            </a:r>
          </a:p>
          <a:p>
            <a:pPr lvl="1"/>
            <a:endParaRPr lang="ko-KR" altLang="en-US" sz="1000" dirty="0" smtClean="0"/>
          </a:p>
          <a:p>
            <a:r>
              <a:rPr lang="ko-KR" altLang="en-US" b="1" dirty="0" smtClean="0"/>
              <a:t>시공방법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시공 바닥면에 접착제를 도포하고 그 위에 마루를 결합하여 부착 시공</a:t>
            </a:r>
            <a:r>
              <a:rPr lang="en-US" altLang="ko-KR" sz="2100" dirty="0" smtClean="0"/>
              <a:t>.</a:t>
            </a:r>
            <a:endParaRPr lang="ko-KR" altLang="en-US" sz="2100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마루판의 종류 </a:t>
            </a:r>
            <a:r>
              <a:rPr lang="en-US" altLang="ko-KR" dirty="0" smtClean="0"/>
              <a:t>–</a:t>
            </a:r>
            <a:r>
              <a:rPr lang="ko-KR" altLang="en-US" dirty="0" smtClean="0"/>
              <a:t> 원목마루</a:t>
            </a:r>
            <a:endParaRPr lang="ko-KR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96" y="2928934"/>
            <a:ext cx="8095469" cy="28083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09120"/>
          </a:xfrm>
        </p:spPr>
        <p:txBody>
          <a:bodyPr lIns="0" tIns="46800" rIns="0" spcCol="3600000">
            <a:noAutofit/>
          </a:bodyPr>
          <a:lstStyle/>
          <a:p>
            <a:pPr algn="just"/>
            <a:r>
              <a:rPr lang="ko-KR" altLang="en-US" b="1" dirty="0" smtClean="0">
                <a:latin typeface="+mn-ea"/>
              </a:rPr>
              <a:t>강화마루란</a:t>
            </a:r>
            <a:r>
              <a:rPr lang="en-US" altLang="ko-KR" b="1" dirty="0" smtClean="0">
                <a:latin typeface="+mn-ea"/>
              </a:rPr>
              <a:t>?</a:t>
            </a:r>
          </a:p>
          <a:p>
            <a:pPr lvl="1"/>
            <a:r>
              <a:rPr lang="ko-KR" altLang="en-US" sz="2100" dirty="0" err="1" smtClean="0"/>
              <a:t>목분을</a:t>
            </a:r>
            <a:r>
              <a:rPr lang="ko-KR" altLang="en-US" sz="2100" dirty="0" smtClean="0"/>
              <a:t> 접착제와 섞어서 </a:t>
            </a:r>
            <a:r>
              <a:rPr lang="ko-KR" altLang="en-US" sz="2100" dirty="0" err="1" smtClean="0"/>
              <a:t>판모양으로</a:t>
            </a:r>
            <a:r>
              <a:rPr lang="ko-KR" altLang="en-US" sz="2100" dirty="0" smtClean="0"/>
              <a:t> 만들어 표면에 비닐종류의 시트지 붙인 바닥재</a:t>
            </a:r>
            <a:r>
              <a:rPr lang="en-US" altLang="ko-KR" sz="2100" dirty="0" smtClean="0"/>
              <a:t>.</a:t>
            </a:r>
            <a:endParaRPr lang="ko-KR" altLang="en-US" sz="2100" dirty="0" smtClean="0"/>
          </a:p>
          <a:p>
            <a:pPr algn="just"/>
            <a:endParaRPr lang="en-US" altLang="ko-KR" sz="1000" dirty="0" smtClean="0">
              <a:latin typeface="+mn-ea"/>
            </a:endParaRPr>
          </a:p>
          <a:p>
            <a:pPr algn="just"/>
            <a:r>
              <a:rPr lang="ko-KR" altLang="en-US" b="1" dirty="0" smtClean="0"/>
              <a:t>제조방법</a:t>
            </a:r>
            <a:endParaRPr lang="en-US" altLang="ko-KR" b="1" dirty="0" smtClean="0"/>
          </a:p>
          <a:p>
            <a:pPr lvl="1" algn="just"/>
            <a:r>
              <a:rPr lang="ko-KR" altLang="en-US" sz="2100" dirty="0" smtClean="0"/>
              <a:t>톱밥을 접착제와 혼합하여 압축시킨 </a:t>
            </a:r>
            <a:r>
              <a:rPr lang="ko-KR" altLang="en-US" sz="2100" dirty="0" err="1" smtClean="0"/>
              <a:t>나무판</a:t>
            </a:r>
            <a:r>
              <a:rPr lang="en-US" altLang="ko-KR" sz="2100" dirty="0" smtClean="0"/>
              <a:t>(MDF)</a:t>
            </a:r>
            <a:r>
              <a:rPr lang="ko-KR" altLang="en-US" sz="2100" dirty="0" smtClean="0"/>
              <a:t>에 나무무늬를 인쇄한 뒤 그 위에 멜라민을 여러 겹 코팅해 강도를 높인 기능성 마루</a:t>
            </a:r>
            <a:r>
              <a:rPr lang="en-US" altLang="ko-KR" sz="2100" dirty="0" smtClean="0"/>
              <a:t>.</a:t>
            </a:r>
          </a:p>
          <a:p>
            <a:pPr lvl="1" algn="just"/>
            <a:endParaRPr lang="en-US" altLang="ko-KR" sz="1000" dirty="0" smtClean="0"/>
          </a:p>
          <a:p>
            <a:pPr algn="just"/>
            <a:r>
              <a:rPr lang="ko-KR" altLang="en-US" b="1" dirty="0" smtClean="0"/>
              <a:t>시공방법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바닥 면에 접착제를 도포하고 그 위에 마루를 결합하여 부착시공</a:t>
            </a:r>
            <a:r>
              <a:rPr lang="en-US" altLang="ko-KR" sz="2100" dirty="0" smtClean="0"/>
              <a:t>.</a:t>
            </a:r>
            <a:endParaRPr lang="ko-KR" altLang="en-US" sz="21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마루판의 종류 </a:t>
            </a:r>
            <a:r>
              <a:rPr lang="en-US" altLang="ko-KR" dirty="0" smtClean="0"/>
              <a:t>-</a:t>
            </a:r>
            <a:r>
              <a:rPr lang="ko-KR" altLang="en-US" dirty="0" smtClean="0"/>
              <a:t> 강화마루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1472" y="2928934"/>
            <a:ext cx="8300837" cy="30243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 smtClean="0"/>
              <a:t>합판마루란</a:t>
            </a:r>
            <a:r>
              <a:rPr lang="en-US" altLang="ko-KR" b="1" dirty="0" smtClean="0"/>
              <a:t>?</a:t>
            </a:r>
          </a:p>
          <a:p>
            <a:pPr lvl="1"/>
            <a:r>
              <a:rPr lang="ko-KR" altLang="en-US" sz="2100" dirty="0" smtClean="0"/>
              <a:t>얇은 합판을 여러 겹 붙인 후 원목에서 얇게 잘라낸 </a:t>
            </a:r>
            <a:r>
              <a:rPr lang="ko-KR" altLang="en-US" sz="2100" dirty="0" err="1" smtClean="0"/>
              <a:t>무늬목을</a:t>
            </a:r>
            <a:r>
              <a:rPr lang="ko-KR" altLang="en-US" sz="2100" dirty="0" smtClean="0"/>
              <a:t> 붙이고 </a:t>
            </a:r>
            <a:r>
              <a:rPr lang="ko-KR" altLang="en-US" sz="2100" dirty="0" err="1" smtClean="0"/>
              <a:t>도장처리한</a:t>
            </a:r>
            <a:r>
              <a:rPr lang="ko-KR" altLang="en-US" sz="2100" dirty="0" smtClean="0"/>
              <a:t> 바닥재</a:t>
            </a:r>
            <a:r>
              <a:rPr lang="en-US" altLang="ko-KR" sz="2100" dirty="0" smtClean="0"/>
              <a:t>.</a:t>
            </a:r>
          </a:p>
          <a:p>
            <a:pPr lvl="1"/>
            <a:endParaRPr lang="ko-KR" altLang="en-US" sz="1000" dirty="0" smtClean="0"/>
          </a:p>
          <a:p>
            <a:r>
              <a:rPr lang="ko-KR" altLang="en-US" b="1" dirty="0" smtClean="0"/>
              <a:t>제조방법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합판용 목재를 얇게 켜서 가로 세로로 엇갈리게</a:t>
            </a:r>
            <a:r>
              <a:rPr lang="en-US" altLang="ko-KR" sz="2100" dirty="0" smtClean="0"/>
              <a:t>(cross)</a:t>
            </a:r>
            <a:r>
              <a:rPr lang="ko-KR" altLang="en-US" sz="2100" dirty="0" smtClean="0"/>
              <a:t> 놓아 </a:t>
            </a:r>
            <a:r>
              <a:rPr lang="ko-KR" altLang="en-US" sz="2100" dirty="0" err="1" smtClean="0"/>
              <a:t>합판부를</a:t>
            </a:r>
            <a:r>
              <a:rPr lang="ko-KR" altLang="en-US" sz="2100" dirty="0" smtClean="0"/>
              <a:t> 만들고 그 위에 얇게 켠 </a:t>
            </a:r>
            <a:r>
              <a:rPr lang="ko-KR" altLang="en-US" sz="2100" dirty="0" err="1" smtClean="0"/>
              <a:t>천연무늬목을</a:t>
            </a:r>
            <a:r>
              <a:rPr lang="ko-KR" altLang="en-US" sz="2100" dirty="0" smtClean="0"/>
              <a:t> 입혀 </a:t>
            </a:r>
            <a:r>
              <a:rPr lang="ko-KR" altLang="en-US" sz="2100" dirty="0" err="1" smtClean="0"/>
              <a:t>만듬</a:t>
            </a:r>
            <a:r>
              <a:rPr lang="en-US" altLang="ko-KR" sz="2100" dirty="0" smtClean="0"/>
              <a:t>.</a:t>
            </a:r>
            <a:endParaRPr lang="en-US" altLang="ko-KR" sz="2100" dirty="0" smtClean="0"/>
          </a:p>
          <a:p>
            <a:pPr lvl="1"/>
            <a:endParaRPr lang="ko-KR" altLang="en-US" sz="1000" dirty="0" smtClean="0"/>
          </a:p>
          <a:p>
            <a:r>
              <a:rPr lang="ko-KR" altLang="en-US" b="1" dirty="0" smtClean="0"/>
              <a:t>시공방법</a:t>
            </a:r>
            <a:endParaRPr lang="en-US" altLang="ko-KR" b="1" dirty="0" smtClean="0"/>
          </a:p>
          <a:p>
            <a:pPr lvl="1"/>
            <a:r>
              <a:rPr lang="ko-KR" altLang="en-US" sz="2100" dirty="0" smtClean="0"/>
              <a:t>시공 바닥면에 접착제를 도포하고 그 위에 마루를 결합하여 부착시공</a:t>
            </a:r>
            <a:r>
              <a:rPr lang="en-US" altLang="ko-KR" sz="210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마루판의 종류 </a:t>
            </a:r>
            <a:r>
              <a:rPr lang="en-US" altLang="ko-KR" dirty="0" smtClean="0"/>
              <a:t>-</a:t>
            </a:r>
            <a:r>
              <a:rPr lang="ko-KR" altLang="en-US" dirty="0" smtClean="0"/>
              <a:t> 합판마루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11560" y="2708920"/>
            <a:ext cx="8033757" cy="28803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1233</TotalTime>
  <Words>733</Words>
  <Application>Microsoft Office PowerPoint</Application>
  <PresentationFormat>화면 슬라이드 쇼(4:3)</PresentationFormat>
  <Paragraphs>177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광장</vt:lpstr>
      <vt:lpstr>바닥재와 우리 생활</vt:lpstr>
      <vt:lpstr>목차</vt:lpstr>
      <vt:lpstr>마루판 정의</vt:lpstr>
      <vt:lpstr>마루판의 히스토리</vt:lpstr>
      <vt:lpstr>마루판의 히스토리</vt:lpstr>
      <vt:lpstr>마루판의 종류</vt:lpstr>
      <vt:lpstr>마루판의 종류 – 원목마루</vt:lpstr>
      <vt:lpstr>마루판의 종류 - 강화마루</vt:lpstr>
      <vt:lpstr>마루판의 종류 - 합판마루</vt:lpstr>
      <vt:lpstr>마루판의 종류 – 강마루(합판마루)</vt:lpstr>
      <vt:lpstr>마루판의 종류 – 대나무마루</vt:lpstr>
      <vt:lpstr>마루판의 종류 – 옻칠마루</vt:lpstr>
      <vt:lpstr>마루판의 종류 – 온돌마루</vt:lpstr>
      <vt:lpstr>마루의 장단점</vt:lpstr>
      <vt:lpstr>마루의 개선 보완방법</vt:lpstr>
      <vt:lpstr>마루의 개선 보완방법</vt:lpstr>
      <vt:lpstr>마루의 관리방법</vt:lpstr>
      <vt:lpstr>안전한 바닥재 고르는 방법</vt:lpstr>
      <vt:lpstr> 감사합니다~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FuckU</dc:creator>
  <cp:lastModifiedBy>FuckU</cp:lastModifiedBy>
  <cp:revision>176</cp:revision>
  <dcterms:created xsi:type="dcterms:W3CDTF">2011-05-04T06:53:20Z</dcterms:created>
  <dcterms:modified xsi:type="dcterms:W3CDTF">2011-05-30T07:58:54Z</dcterms:modified>
</cp:coreProperties>
</file>